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8" r:id="rId2"/>
    <p:sldId id="257" r:id="rId3"/>
    <p:sldId id="281" r:id="rId4"/>
    <p:sldId id="288" r:id="rId5"/>
    <p:sldId id="284" r:id="rId6"/>
    <p:sldId id="261" r:id="rId7"/>
    <p:sldId id="285" r:id="rId8"/>
    <p:sldId id="286" r:id="rId9"/>
    <p:sldId id="287" r:id="rId10"/>
  </p:sldIdLst>
  <p:sldSz cx="12192000" cy="12801600"/>
  <p:notesSz cx="6858000" cy="9144000"/>
  <p:defaultTextStyle>
    <a:defPPr>
      <a:defRPr lang="en-US"/>
    </a:defPPr>
    <a:lvl1pPr marL="0" algn="l" defTabSz="45713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34" algn="l" defTabSz="45713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69" algn="l" defTabSz="45713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03" algn="l" defTabSz="45713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38" algn="l" defTabSz="45713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72" algn="l" defTabSz="45713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807" algn="l" defTabSz="45713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941" algn="l" defTabSz="45713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076" algn="l" defTabSz="45713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06A"/>
    <a:srgbClr val="FCD5B5"/>
    <a:srgbClr val="FFC000"/>
    <a:srgbClr val="D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DC30-9C32-4BB2-8B47-46C981C154A1}" v="35" dt="2024-02-25T11:15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2" autoAdjust="0"/>
    <p:restoredTop sz="94660"/>
  </p:normalViewPr>
  <p:slideViewPr>
    <p:cSldViewPr snapToGrid="0">
      <p:cViewPr varScale="1">
        <p:scale>
          <a:sx n="44" d="100"/>
          <a:sy n="44" d="100"/>
        </p:scale>
        <p:origin x="-2242" y="-72"/>
      </p:cViewPr>
      <p:guideLst>
        <p:guide orient="horz" pos="40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9E6EC-5805-45C6-B264-17FD3EF15D5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C93F-3CAD-414B-95E1-17F317FC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4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9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3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38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72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07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41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76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4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100"/>
            </a:lvl1pPr>
            <a:lvl2pPr marL="609497" indent="0" algn="ctr">
              <a:buNone/>
              <a:defRPr sz="2700"/>
            </a:lvl2pPr>
            <a:lvl3pPr marL="1218996" indent="0" algn="ctr">
              <a:buNone/>
              <a:defRPr sz="2300"/>
            </a:lvl3pPr>
            <a:lvl4pPr marL="1828491" indent="0" algn="ctr">
              <a:buNone/>
              <a:defRPr sz="2200"/>
            </a:lvl4pPr>
            <a:lvl5pPr marL="2437990" indent="0" algn="ctr">
              <a:buNone/>
              <a:defRPr sz="2200"/>
            </a:lvl5pPr>
            <a:lvl6pPr marL="3047487" indent="0" algn="ctr">
              <a:buNone/>
              <a:defRPr sz="2200"/>
            </a:lvl6pPr>
            <a:lvl7pPr marL="3656986" indent="0" algn="ctr">
              <a:buNone/>
              <a:defRPr sz="2200"/>
            </a:lvl7pPr>
            <a:lvl8pPr marL="4266481" indent="0" algn="ctr">
              <a:buNone/>
              <a:defRPr sz="2200"/>
            </a:lvl8pPr>
            <a:lvl9pPr marL="4875978" indent="0" algn="ctr">
              <a:buNone/>
              <a:defRPr sz="2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8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4"/>
            <a:ext cx="10515600" cy="2800349"/>
          </a:xfrm>
        </p:spPr>
        <p:txBody>
          <a:bodyPr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 marL="60949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9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828491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43799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047487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365698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4266481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487597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1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609497" indent="0">
              <a:buNone/>
              <a:defRPr sz="2700" b="1"/>
            </a:lvl2pPr>
            <a:lvl3pPr marL="1218996" indent="0">
              <a:buNone/>
              <a:defRPr sz="2300" b="1"/>
            </a:lvl3pPr>
            <a:lvl4pPr marL="1828491" indent="0">
              <a:buNone/>
              <a:defRPr sz="2200" b="1"/>
            </a:lvl4pPr>
            <a:lvl5pPr marL="2437990" indent="0">
              <a:buNone/>
              <a:defRPr sz="2200" b="1"/>
            </a:lvl5pPr>
            <a:lvl6pPr marL="3047487" indent="0">
              <a:buNone/>
              <a:defRPr sz="2200" b="1"/>
            </a:lvl6pPr>
            <a:lvl7pPr marL="3656986" indent="0">
              <a:buNone/>
              <a:defRPr sz="2200" b="1"/>
            </a:lvl7pPr>
            <a:lvl8pPr marL="4266481" indent="0">
              <a:buNone/>
              <a:defRPr sz="2200" b="1"/>
            </a:lvl8pPr>
            <a:lvl9pPr marL="48759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3138171"/>
            <a:ext cx="5183188" cy="1537969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609497" indent="0">
              <a:buNone/>
              <a:defRPr sz="2700" b="1"/>
            </a:lvl2pPr>
            <a:lvl3pPr marL="1218996" indent="0">
              <a:buNone/>
              <a:defRPr sz="2300" b="1"/>
            </a:lvl3pPr>
            <a:lvl4pPr marL="1828491" indent="0">
              <a:buNone/>
              <a:defRPr sz="2200" b="1"/>
            </a:lvl4pPr>
            <a:lvl5pPr marL="2437990" indent="0">
              <a:buNone/>
              <a:defRPr sz="2200" b="1"/>
            </a:lvl5pPr>
            <a:lvl6pPr marL="3047487" indent="0">
              <a:buNone/>
              <a:defRPr sz="2200" b="1"/>
            </a:lvl6pPr>
            <a:lvl7pPr marL="3656986" indent="0">
              <a:buNone/>
              <a:defRPr sz="2200" b="1"/>
            </a:lvl7pPr>
            <a:lvl8pPr marL="4266481" indent="0">
              <a:buNone/>
              <a:defRPr sz="2200" b="1"/>
            </a:lvl8pPr>
            <a:lvl9pPr marL="48759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0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200"/>
            <a:ext cx="6172200" cy="9097433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200"/>
            </a:lvl1pPr>
            <a:lvl2pPr marL="609497" indent="0">
              <a:buNone/>
              <a:defRPr sz="1900"/>
            </a:lvl2pPr>
            <a:lvl3pPr marL="1218996" indent="0">
              <a:buNone/>
              <a:defRPr sz="1600"/>
            </a:lvl3pPr>
            <a:lvl4pPr marL="1828491" indent="0">
              <a:buNone/>
              <a:defRPr sz="1400"/>
            </a:lvl4pPr>
            <a:lvl5pPr marL="2437990" indent="0">
              <a:buNone/>
              <a:defRPr sz="1400"/>
            </a:lvl5pPr>
            <a:lvl6pPr marL="3047487" indent="0">
              <a:buNone/>
              <a:defRPr sz="1400"/>
            </a:lvl6pPr>
            <a:lvl7pPr marL="3656986" indent="0">
              <a:buNone/>
              <a:defRPr sz="1400"/>
            </a:lvl7pPr>
            <a:lvl8pPr marL="4266481" indent="0">
              <a:buNone/>
              <a:defRPr sz="1400"/>
            </a:lvl8pPr>
            <a:lvl9pPr marL="487597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200"/>
            <a:ext cx="6172200" cy="9097433"/>
          </a:xfrm>
        </p:spPr>
        <p:txBody>
          <a:bodyPr anchor="t"/>
          <a:lstStyle>
            <a:lvl1pPr marL="0" indent="0">
              <a:buNone/>
              <a:defRPr sz="4200"/>
            </a:lvl1pPr>
            <a:lvl2pPr marL="609497" indent="0">
              <a:buNone/>
              <a:defRPr sz="3700"/>
            </a:lvl2pPr>
            <a:lvl3pPr marL="1218996" indent="0">
              <a:buNone/>
              <a:defRPr sz="3100"/>
            </a:lvl3pPr>
            <a:lvl4pPr marL="1828491" indent="0">
              <a:buNone/>
              <a:defRPr sz="2700"/>
            </a:lvl4pPr>
            <a:lvl5pPr marL="2437990" indent="0">
              <a:buNone/>
              <a:defRPr sz="2700"/>
            </a:lvl5pPr>
            <a:lvl6pPr marL="3047487" indent="0">
              <a:buNone/>
              <a:defRPr sz="2700"/>
            </a:lvl6pPr>
            <a:lvl7pPr marL="3656986" indent="0">
              <a:buNone/>
              <a:defRPr sz="2700"/>
            </a:lvl7pPr>
            <a:lvl8pPr marL="4266481" indent="0">
              <a:buNone/>
              <a:defRPr sz="2700"/>
            </a:lvl8pPr>
            <a:lvl9pPr marL="4875978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200"/>
            </a:lvl1pPr>
            <a:lvl2pPr marL="609497" indent="0">
              <a:buNone/>
              <a:defRPr sz="1900"/>
            </a:lvl2pPr>
            <a:lvl3pPr marL="1218996" indent="0">
              <a:buNone/>
              <a:defRPr sz="1600"/>
            </a:lvl3pPr>
            <a:lvl4pPr marL="1828491" indent="0">
              <a:buNone/>
              <a:defRPr sz="1400"/>
            </a:lvl4pPr>
            <a:lvl5pPr marL="2437990" indent="0">
              <a:buNone/>
              <a:defRPr sz="1400"/>
            </a:lvl5pPr>
            <a:lvl6pPr marL="3047487" indent="0">
              <a:buNone/>
              <a:defRPr sz="1400"/>
            </a:lvl6pPr>
            <a:lvl7pPr marL="3656986" indent="0">
              <a:buNone/>
              <a:defRPr sz="1400"/>
            </a:lvl7pPr>
            <a:lvl8pPr marL="4266481" indent="0">
              <a:buNone/>
              <a:defRPr sz="1400"/>
            </a:lvl8pPr>
            <a:lvl9pPr marL="487597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1"/>
            <a:ext cx="10515600" cy="2474384"/>
          </a:xfrm>
          <a:prstGeom prst="rect">
            <a:avLst/>
          </a:prstGeom>
        </p:spPr>
        <p:txBody>
          <a:bodyPr vert="horz" lIns="91427" tIns="45714" rIns="91427" bIns="45714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27" tIns="45714" rIns="91427" bIns="4571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93"/>
            <a:ext cx="2743200" cy="681567"/>
          </a:xfrm>
          <a:prstGeom prst="rect">
            <a:avLst/>
          </a:prstGeom>
        </p:spPr>
        <p:txBody>
          <a:bodyPr vert="horz" lIns="91427" tIns="45714" rIns="91427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93"/>
            <a:ext cx="4114800" cy="681567"/>
          </a:xfrm>
          <a:prstGeom prst="rect">
            <a:avLst/>
          </a:prstGeom>
        </p:spPr>
        <p:txBody>
          <a:bodyPr vert="horz" lIns="91427" tIns="45714" rIns="91427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93"/>
            <a:ext cx="2743200" cy="681567"/>
          </a:xfrm>
          <a:prstGeom prst="rect">
            <a:avLst/>
          </a:prstGeom>
        </p:spPr>
        <p:txBody>
          <a:bodyPr vert="horz" lIns="91427" tIns="45714" rIns="91427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8996" rtl="0" eaLnBrk="1" latinLnBrk="0" hangingPunct="1">
        <a:lnSpc>
          <a:spcPct val="90000"/>
        </a:lnSpc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9" indent="-304749" algn="l" defTabSz="1218996" rtl="0" eaLnBrk="1" latinLnBrk="0" hangingPunct="1">
        <a:lnSpc>
          <a:spcPct val="90000"/>
        </a:lnSpc>
        <a:spcBef>
          <a:spcPts val="1332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46" indent="-304749" algn="l" defTabSz="1218996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43" indent="-304749" algn="l" defTabSz="1218996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41" indent="-304749" algn="l" defTabSz="1218996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37" indent="-304749" algn="l" defTabSz="1218996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36" indent="-304749" algn="l" defTabSz="1218996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33" indent="-304749" algn="l" defTabSz="1218996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30" indent="-304749" algn="l" defTabSz="1218996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729" indent="-304749" algn="l" defTabSz="1218996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9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7" algn="l" defTabSz="121899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96" algn="l" defTabSz="121899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91" algn="l" defTabSz="121899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90" algn="l" defTabSz="121899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87" algn="l" defTabSz="121899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86" algn="l" defTabSz="121899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81" algn="l" defTabSz="121899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78" algn="l" defTabSz="121899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118881" y="6736029"/>
            <a:ext cx="1752083" cy="1190806"/>
          </a:xfrm>
          <a:prstGeom prst="cube">
            <a:avLst>
              <a:gd name="adj" fmla="val 6242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4844" tIns="52424" rIns="104844" bIns="524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00"/>
          </a:p>
        </p:txBody>
      </p:sp>
      <p:sp>
        <p:nvSpPr>
          <p:cNvPr id="5" name="Right Arrow 4"/>
          <p:cNvSpPr/>
          <p:nvPr/>
        </p:nvSpPr>
        <p:spPr>
          <a:xfrm>
            <a:off x="2942796" y="6951389"/>
            <a:ext cx="350989" cy="174767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44" tIns="52424" rIns="104844" bIns="524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483">
              <a:defRPr/>
            </a:pPr>
            <a:endParaRPr lang="en-GB" sz="2000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Connector 5"/>
              <p:cNvSpPr/>
              <p:nvPr/>
            </p:nvSpPr>
            <p:spPr>
              <a:xfrm>
                <a:off x="3311018" y="6415607"/>
                <a:ext cx="797735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44" tIns="52424" rIns="104844" bIns="524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6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1" i="1"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00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Flowchart: Connecto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11575" y="5654753"/>
            <a:ext cx="786759" cy="1044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Connector 7"/>
              <p:cNvSpPr/>
              <p:nvPr/>
            </p:nvSpPr>
            <p:spPr>
              <a:xfrm>
                <a:off x="3991655" y="6910901"/>
                <a:ext cx="797735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44" tIns="52424" rIns="104844" bIns="524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6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1" i="1"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00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Flowchart: Connecto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Connector 8"/>
              <p:cNvSpPr/>
              <p:nvPr/>
            </p:nvSpPr>
            <p:spPr>
              <a:xfrm>
                <a:off x="3365955" y="7039246"/>
                <a:ext cx="797735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44" tIns="52424" rIns="104844" bIns="524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6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1" i="1"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00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Flowchart: Connector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Connector 9"/>
              <p:cNvSpPr/>
              <p:nvPr/>
            </p:nvSpPr>
            <p:spPr>
              <a:xfrm>
                <a:off x="3765397" y="6327889"/>
                <a:ext cx="797735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44" tIns="52424" rIns="104844" bIns="524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6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1" i="1"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00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Flowchart: Connector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27514" y="3663274"/>
            <a:ext cx="6116815" cy="398296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89391" y="6823519"/>
            <a:ext cx="350989" cy="174767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44" tIns="52424" rIns="104844" bIns="524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483">
              <a:defRPr/>
            </a:pPr>
            <a:endParaRPr lang="en-GB" sz="20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179963" y="4360520"/>
            <a:ext cx="2811692" cy="1088914"/>
          </a:xfrm>
          <a:prstGeom prst="bracketPair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04844" tIns="52424" rIns="104844" bIns="524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483">
              <a:lnSpc>
                <a:spcPct val="115000"/>
              </a:lnSpc>
              <a:defRPr/>
            </a:pPr>
            <a:r>
              <a:rPr lang="en-GB" sz="2800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Moisture, acids, </a:t>
            </a:r>
          </a:p>
          <a:p>
            <a:pPr algn="ctr" defTabSz="1048483">
              <a:lnSpc>
                <a:spcPct val="115000"/>
              </a:lnSpc>
              <a:defRPr/>
            </a:pPr>
            <a:r>
              <a:rPr lang="en-GB" sz="2800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Environmental Conditions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9967" y="8196992"/>
            <a:ext cx="2344751" cy="707874"/>
          </a:xfrm>
          <a:prstGeom prst="rect">
            <a:avLst/>
          </a:prstGeom>
        </p:spPr>
        <p:txBody>
          <a:bodyPr wrap="square" lIns="91427" tIns="45714" rIns="91427" bIns="45714">
            <a:spAutoFit/>
          </a:bodyPr>
          <a:lstStyle/>
          <a:p>
            <a:r>
              <a:rPr lang="en-US" sz="2000" b="1" dirty="0"/>
              <a:t>Copper containing materials</a:t>
            </a:r>
            <a:endParaRPr lang="en-GB" sz="2000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1610257" y="8067923"/>
            <a:ext cx="253099" cy="174767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44" tIns="52424" rIns="104844" bIns="524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483">
              <a:defRPr/>
            </a:pPr>
            <a:endParaRPr lang="en-GB" sz="2000" kern="0">
              <a:solidFill>
                <a:sysClr val="window" lastClr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48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7" y="7040125"/>
            <a:ext cx="4401839" cy="295586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0" y="7022292"/>
            <a:ext cx="4377608" cy="29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00" y="3514851"/>
            <a:ext cx="3397611" cy="317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06463" y="6969434"/>
            <a:ext cx="916733" cy="633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  <a:endParaRPr lang="en-GB" sz="3600" b="1" dirty="0">
              <a:solidFill>
                <a:schemeClr val="bg1">
                  <a:lumMod val="9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401" y="7024908"/>
            <a:ext cx="840663" cy="5221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  <a:endParaRPr lang="en-GB" sz="3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4787" y="8265716"/>
            <a:ext cx="439772" cy="52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GB" sz="2000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5574560" y="7012484"/>
            <a:ext cx="935517" cy="125323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574562" y="8790016"/>
            <a:ext cx="900049" cy="12140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062044" y="8443828"/>
            <a:ext cx="334363" cy="346188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48723" y="8849313"/>
            <a:ext cx="1964092" cy="111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>
              <a:spcAft>
                <a:spcPts val="1146"/>
              </a:spcAft>
            </a:pPr>
            <a:r>
              <a:rPr lang="en-US" sz="3300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Dendritic structure </a:t>
            </a:r>
            <a:endParaRPr lang="en-GB" sz="3300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1995220" y="9800338"/>
            <a:ext cx="1001045" cy="85859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44" tIns="52424" rIns="104844" bIns="524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483">
              <a:defRPr/>
            </a:pPr>
            <a:endParaRPr lang="en-GB" sz="20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39984" y="9169143"/>
            <a:ext cx="1309948" cy="676327"/>
          </a:xfrm>
          <a:prstGeom prst="rect">
            <a:avLst/>
          </a:prstGeom>
        </p:spPr>
        <p:txBody>
          <a:bodyPr wrap="none" lIns="91427" tIns="45714" rIns="91427" bIns="45714">
            <a:spAutoFit/>
          </a:bodyPr>
          <a:lstStyle/>
          <a:p>
            <a:pPr algn="ctr">
              <a:lnSpc>
                <a:spcPct val="115000"/>
              </a:lnSpc>
              <a:spcAft>
                <a:spcPts val="1146"/>
              </a:spcAft>
            </a:pPr>
            <a:r>
              <a:rPr lang="en-US" sz="3300" b="1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10 µm</a:t>
            </a:r>
            <a:endParaRPr lang="en-GB" sz="3300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25176" y="9204195"/>
            <a:ext cx="1313745" cy="4217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104844" tIns="52424" rIns="104844" bIns="524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483">
              <a:lnSpc>
                <a:spcPct val="115000"/>
              </a:lnSpc>
              <a:spcAft>
                <a:spcPts val="1146"/>
              </a:spcAft>
              <a:defRPr/>
            </a:pPr>
            <a:r>
              <a:rPr lang="en-US" sz="3300" b="1" kern="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 µm</a:t>
            </a:r>
          </a:p>
        </p:txBody>
      </p:sp>
      <p:sp>
        <p:nvSpPr>
          <p:cNvPr id="35" name="Rectangle 34"/>
          <p:cNvSpPr/>
          <p:nvPr/>
        </p:nvSpPr>
        <p:spPr>
          <a:xfrm flipV="1">
            <a:off x="6695786" y="9687325"/>
            <a:ext cx="955479" cy="113017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44" tIns="52424" rIns="104844" bIns="524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483">
              <a:defRPr/>
            </a:pPr>
            <a:endParaRPr lang="en-GB" sz="2000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81E9059-EDFC-DC49-DBCB-4045110362BE}"/>
              </a:ext>
            </a:extLst>
          </p:cNvPr>
          <p:cNvSpPr/>
          <p:nvPr/>
        </p:nvSpPr>
        <p:spPr>
          <a:xfrm>
            <a:off x="6225010" y="3087761"/>
            <a:ext cx="963513" cy="633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  <a:endParaRPr lang="en-GB" sz="36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2489A46-17ED-FF06-6065-694041DC78C1}"/>
              </a:ext>
            </a:extLst>
          </p:cNvPr>
          <p:cNvSpPr/>
          <p:nvPr/>
        </p:nvSpPr>
        <p:spPr>
          <a:xfrm>
            <a:off x="1509634" y="3087761"/>
            <a:ext cx="963513" cy="633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  <a:endParaRPr lang="en-GB" sz="36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CB9F0DE2-75A8-775D-FB3A-9A10C250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83" y="3524902"/>
            <a:ext cx="5355840" cy="35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rawing of a screwdriver&#10;&#10;Description automatically generated">
            <a:extLst>
              <a:ext uri="{FF2B5EF4-FFF2-40B4-BE49-F238E27FC236}">
                <a16:creationId xmlns=""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05" y="3013431"/>
            <a:ext cx="5849635" cy="3863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219468" y="2574266"/>
            <a:ext cx="4828471" cy="4950166"/>
            <a:chOff x="-206022" y="576351"/>
            <a:chExt cx="4828470" cy="4950164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=""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=""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289176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71718" y="617168"/>
              <a:ext cx="77296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100810" y="3939373"/>
              <a:ext cx="1128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069300" y="2394250"/>
              <a:ext cx="18880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6"/>
              <a:ext cx="18880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2684" y="8071892"/>
            <a:ext cx="4975201" cy="2369954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=""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64154" y="5493444"/>
              <a:ext cx="2185214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162622" y="6374789"/>
              <a:ext cx="117371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A1A7941D-E856-30FA-B1EB-B77FA626580C}"/>
              </a:ext>
            </a:extLst>
          </p:cNvPr>
          <p:cNvCxnSpPr>
            <a:cxnSpLocks/>
          </p:cNvCxnSpPr>
          <p:nvPr/>
        </p:nvCxnSpPr>
        <p:spPr>
          <a:xfrm flipH="1">
            <a:off x="1087035" y="7923222"/>
            <a:ext cx="459039" cy="71481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241174" y="7451678"/>
            <a:ext cx="1880071" cy="1687050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=""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=""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b="1" dirty="0">
                  <a:solidFill>
                    <a:srgbClr val="0070C0"/>
                  </a:solidFill>
                </a:rPr>
                <a:t>x</a:t>
              </a:r>
              <a:endParaRPr lang="en-GB" sz="55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b="1" dirty="0">
                  <a:solidFill>
                    <a:srgbClr val="00B050"/>
                  </a:solidFill>
                </a:rPr>
                <a:t>z</a:t>
              </a:r>
              <a:endParaRPr lang="en-GB" sz="55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b="1" dirty="0">
                  <a:solidFill>
                    <a:srgbClr val="A6106A"/>
                  </a:solidFill>
                </a:rPr>
                <a:t>y</a:t>
              </a:r>
              <a:endParaRPr lang="en-GB" sz="5500" b="1" dirty="0">
                <a:solidFill>
                  <a:srgbClr val="A6106A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6972411" y="5411558"/>
            <a:ext cx="45719" cy="457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1A0EBDA4-DB69-B1AF-4231-54A01B72F91F}"/>
              </a:ext>
            </a:extLst>
          </p:cNvPr>
          <p:cNvGrpSpPr/>
          <p:nvPr/>
        </p:nvGrpSpPr>
        <p:grpSpPr>
          <a:xfrm>
            <a:off x="9258312" y="3278587"/>
            <a:ext cx="2462115" cy="2462115"/>
            <a:chOff x="5688611" y="2506103"/>
            <a:chExt cx="2895600" cy="2895600"/>
          </a:xfrm>
        </p:grpSpPr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0352FAD7-2231-94BA-ACEA-37353DDEAD44}"/>
                </a:ext>
              </a:extLst>
            </p:cNvPr>
            <p:cNvSpPr/>
            <p:nvPr/>
          </p:nvSpPr>
          <p:spPr>
            <a:xfrm>
              <a:off x="5688611" y="2506103"/>
              <a:ext cx="2895600" cy="2895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rainbow cone on a square&#10;&#10;Description automatically generated">
              <a:extLst>
                <a:ext uri="{FF2B5EF4-FFF2-40B4-BE49-F238E27FC236}">
                  <a16:creationId xmlns="" xmlns:a16="http://schemas.microsoft.com/office/drawing/2014/main" id="{1F54FE8A-5AD4-2DB1-D700-1DFA9DEC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727" y="2520635"/>
              <a:ext cx="2367957" cy="22869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0CCF3734-EFE8-AC63-6501-0F5659ED50E3}"/>
              </a:ext>
            </a:extLst>
          </p:cNvPr>
          <p:cNvCxnSpPr>
            <a:cxnSpLocks/>
            <a:stCxn id="37" idx="7"/>
            <a:endCxn id="39" idx="4"/>
          </p:cNvCxnSpPr>
          <p:nvPr/>
        </p:nvCxnSpPr>
        <p:spPr>
          <a:xfrm>
            <a:off x="7011431" y="5418257"/>
            <a:ext cx="3477936" cy="32245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32178186-441F-D65A-10B3-30196F92B709}"/>
              </a:ext>
            </a:extLst>
          </p:cNvPr>
          <p:cNvCxnSpPr>
            <a:cxnSpLocks/>
            <a:stCxn id="37" idx="7"/>
            <a:endCxn id="39" idx="1"/>
          </p:cNvCxnSpPr>
          <p:nvPr/>
        </p:nvCxnSpPr>
        <p:spPr>
          <a:xfrm flipV="1">
            <a:off x="7011433" y="3639154"/>
            <a:ext cx="2607447" cy="1779098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1D4A70F0-4806-4332-59C4-858B58FC9F32}"/>
              </a:ext>
            </a:extLst>
          </p:cNvPr>
          <p:cNvSpPr/>
          <p:nvPr/>
        </p:nvSpPr>
        <p:spPr>
          <a:xfrm>
            <a:off x="5270951" y="5372536"/>
            <a:ext cx="45719" cy="45718"/>
          </a:xfrm>
          <a:prstGeom prst="ellipse">
            <a:avLst/>
          </a:prstGeom>
          <a:solidFill>
            <a:srgbClr val="D76D00"/>
          </a:solidFill>
          <a:ln>
            <a:solidFill>
              <a:srgbClr val="D76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="" xmlns:a16="http://schemas.microsoft.com/office/drawing/2014/main" id="{DFB39E2C-6912-B1A9-1A3D-CB3CA17393E7}"/>
              </a:ext>
            </a:extLst>
          </p:cNvPr>
          <p:cNvCxnSpPr>
            <a:cxnSpLocks/>
            <a:stCxn id="88" idx="6"/>
            <a:endCxn id="43" idx="2"/>
          </p:cNvCxnSpPr>
          <p:nvPr/>
        </p:nvCxnSpPr>
        <p:spPr>
          <a:xfrm flipV="1">
            <a:off x="4476206" y="5395398"/>
            <a:ext cx="794745" cy="2043979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788" y="8057548"/>
            <a:ext cx="4451509" cy="145845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2192230" y="5628523"/>
            <a:ext cx="2407305" cy="2123165"/>
            <a:chOff x="1962444" y="3195122"/>
            <a:chExt cx="2407305" cy="2123165"/>
          </a:xfrm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2" name="Picture 11" descr="A diagram of a glass of milk&#10;&#10;Description automatically generated">
                <a:extLst>
                  <a:ext uri="{FF2B5EF4-FFF2-40B4-BE49-F238E27FC236}">
                    <a16:creationId xmlns=""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3" name="Picture 12" descr="A group of gold spheres&#10;&#10;Description automatically generated">
                <a:extLst>
                  <a:ext uri="{FF2B5EF4-FFF2-40B4-BE49-F238E27FC236}">
                    <a16:creationId xmlns=""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1BB2618-2963-9A47-E2FB-DEC55DEE7B91}"/>
              </a:ext>
            </a:extLst>
          </p:cNvPr>
          <p:cNvSpPr txBox="1"/>
          <p:nvPr/>
        </p:nvSpPr>
        <p:spPr>
          <a:xfrm rot="16200000">
            <a:off x="4559334" y="6734542"/>
            <a:ext cx="1088733" cy="523208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Slurry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9A86C6-8035-2E1E-64F7-47169823AD20}"/>
              </a:ext>
            </a:extLst>
          </p:cNvPr>
          <p:cNvSpPr txBox="1"/>
          <p:nvPr/>
        </p:nvSpPr>
        <p:spPr>
          <a:xfrm>
            <a:off x="1254223" y="7005646"/>
            <a:ext cx="1989740" cy="1046428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pPr algn="ctr"/>
            <a:r>
              <a:rPr lang="en-US" sz="3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</a:t>
            </a:r>
          </a:p>
          <a:p>
            <a:pPr algn="ctr"/>
            <a:r>
              <a:rPr lang="en-US" sz="3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5524286" y="2634276"/>
            <a:ext cx="811414" cy="646319"/>
          </a:xfrm>
          <a:prstGeom prst="rect">
            <a:avLst/>
          </a:prstGeom>
          <a:noFill/>
          <a:ln>
            <a:noFill/>
          </a:ln>
        </p:spPr>
        <p:txBody>
          <a:bodyPr wrap="none" lIns="91427" tIns="45714" rIns="91427" bIns="45714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149084" y="7652145"/>
            <a:ext cx="745691" cy="646319"/>
          </a:xfrm>
          <a:prstGeom prst="rect">
            <a:avLst/>
          </a:prstGeom>
          <a:noFill/>
          <a:ln>
            <a:noFill/>
          </a:ln>
        </p:spPr>
        <p:txBody>
          <a:bodyPr wrap="none" lIns="91427" tIns="45714" rIns="91427" bIns="45714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7187721" y="7426390"/>
            <a:ext cx="809812" cy="646319"/>
          </a:xfrm>
          <a:prstGeom prst="rect">
            <a:avLst/>
          </a:prstGeom>
          <a:noFill/>
          <a:ln>
            <a:noFill/>
          </a:ln>
        </p:spPr>
        <p:txBody>
          <a:bodyPr wrap="none" lIns="91427" tIns="45714" rIns="91427" bIns="45714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="" xmlns:a16="http://schemas.microsoft.com/office/drawing/2014/main" id="{6350861B-C432-A94E-006D-2FEDA14938DC}"/>
              </a:ext>
            </a:extLst>
          </p:cNvPr>
          <p:cNvCxnSpPr>
            <a:cxnSpLocks/>
          </p:cNvCxnSpPr>
          <p:nvPr/>
        </p:nvCxnSpPr>
        <p:spPr>
          <a:xfrm flipV="1">
            <a:off x="5946894" y="5678731"/>
            <a:ext cx="1608033" cy="283983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C24EEDC8-2798-5208-BBC9-C6BD83CB1BF5}"/>
              </a:ext>
            </a:extLst>
          </p:cNvPr>
          <p:cNvSpPr txBox="1"/>
          <p:nvPr/>
        </p:nvSpPr>
        <p:spPr>
          <a:xfrm>
            <a:off x="8393372" y="2690269"/>
            <a:ext cx="3757734" cy="646319"/>
          </a:xfrm>
          <a:prstGeom prst="rect">
            <a:avLst/>
          </a:prstGeom>
          <a:noFill/>
          <a:ln>
            <a:noFill/>
          </a:ln>
        </p:spPr>
        <p:txBody>
          <a:bodyPr wrap="none" lIns="91427" tIns="45714" rIns="91427" bIns="45714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3100" b="1" baseline="-25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3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3100" b="1" baseline="3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71C16D41-FD1B-36C6-1CB9-055581D7CB65}"/>
              </a:ext>
            </a:extLst>
          </p:cNvPr>
          <p:cNvSpPr txBox="1"/>
          <p:nvPr/>
        </p:nvSpPr>
        <p:spPr>
          <a:xfrm rot="20988354">
            <a:off x="6151510" y="5865457"/>
            <a:ext cx="1319566" cy="400097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pPr algn="ctr"/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200 mm/s</a:t>
            </a:r>
          </a:p>
        </p:txBody>
      </p:sp>
    </p:spTree>
    <p:extLst>
      <p:ext uri="{BB962C8B-B14F-4D97-AF65-F5344CB8AC3E}">
        <p14:creationId xmlns:p14="http://schemas.microsoft.com/office/powerpoint/2010/main" val="216830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xmlns="" id="{36AD299F-1F7B-D7D6-FFCC-2406558E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02" y="2751722"/>
            <a:ext cx="5013961" cy="3587935"/>
          </a:xfrm>
          <a:prstGeom prst="rect">
            <a:avLst/>
          </a:prstGeom>
        </p:spPr>
      </p:pic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xmlns="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67" y="6604986"/>
            <a:ext cx="4510627" cy="3758380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xmlns="" id="{FD7D03DB-0843-3079-3136-A2B2F58784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6" y="2824619"/>
            <a:ext cx="4581145" cy="3516278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xmlns="" id="{15AB0711-59D5-B674-47E1-F33493CB16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95" y="6604986"/>
            <a:ext cx="4608600" cy="3853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32E3A43-56AB-F759-925B-1336329440BF}"/>
              </a:ext>
            </a:extLst>
          </p:cNvPr>
          <p:cNvSpPr txBox="1"/>
          <p:nvPr/>
        </p:nvSpPr>
        <p:spPr>
          <a:xfrm>
            <a:off x="848136" y="211838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44722B9-7E7F-756A-8B6D-C2567F0E3130}"/>
              </a:ext>
            </a:extLst>
          </p:cNvPr>
          <p:cNvSpPr txBox="1"/>
          <p:nvPr/>
        </p:nvSpPr>
        <p:spPr>
          <a:xfrm>
            <a:off x="864967" y="6240736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7E6EF7C-4782-5FC5-BA2E-90C2B43FB108}"/>
              </a:ext>
            </a:extLst>
          </p:cNvPr>
          <p:cNvSpPr txBox="1"/>
          <p:nvPr/>
        </p:nvSpPr>
        <p:spPr>
          <a:xfrm>
            <a:off x="5868695" y="211838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2919C62-5DF2-AFD7-DA51-8B21154BB7FD}"/>
              </a:ext>
            </a:extLst>
          </p:cNvPr>
          <p:cNvSpPr txBox="1"/>
          <p:nvPr/>
        </p:nvSpPr>
        <p:spPr>
          <a:xfrm>
            <a:off x="5874305" y="6240736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31172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BE6470F-463B-2F7A-C7AE-5B6D57B132D4}"/>
              </a:ext>
            </a:extLst>
          </p:cNvPr>
          <p:cNvGrpSpPr/>
          <p:nvPr/>
        </p:nvGrpSpPr>
        <p:grpSpPr>
          <a:xfrm>
            <a:off x="5285466" y="790693"/>
            <a:ext cx="3756263" cy="2068907"/>
            <a:chOff x="3715822" y="64693"/>
            <a:chExt cx="3756262" cy="2068907"/>
          </a:xfrm>
        </p:grpSpPr>
        <p:pic>
          <p:nvPicPr>
            <p:cNvPr id="6" name="Picture 11">
              <a:extLst>
                <a:ext uri="{FF2B5EF4-FFF2-40B4-BE49-F238E27FC236}">
                  <a16:creationId xmlns="" xmlns:a16="http://schemas.microsoft.com/office/drawing/2014/main" id="{8734C811-EFA4-7ACB-41CC-8677B6A4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822" y="64693"/>
              <a:ext cx="3244191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A157FF17-FB7D-CFA2-51DC-A6684A6AA7B9}"/>
                </a:ext>
              </a:extLst>
            </p:cNvPr>
            <p:cNvSpPr/>
            <p:nvPr/>
          </p:nvSpPr>
          <p:spPr>
            <a:xfrm>
              <a:off x="5526742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6.84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6225E1D9-2683-885B-BC54-32774B1DBF1E}"/>
              </a:ext>
            </a:extLst>
          </p:cNvPr>
          <p:cNvGrpSpPr/>
          <p:nvPr/>
        </p:nvGrpSpPr>
        <p:grpSpPr>
          <a:xfrm>
            <a:off x="5303009" y="3231481"/>
            <a:ext cx="3738721" cy="2066518"/>
            <a:chOff x="3733363" y="2027781"/>
            <a:chExt cx="3738721" cy="2066518"/>
          </a:xfrm>
        </p:grpSpPr>
        <p:pic>
          <p:nvPicPr>
            <p:cNvPr id="9" name="Picture 14">
              <a:extLst>
                <a:ext uri="{FF2B5EF4-FFF2-40B4-BE49-F238E27FC236}">
                  <a16:creationId xmlns="" xmlns:a16="http://schemas.microsoft.com/office/drawing/2014/main" id="{B75238DF-579E-6A13-2473-242848B1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363" y="2027781"/>
              <a:ext cx="3209109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9E6DCF38-8934-A0CD-A804-644AC7BE6060}"/>
                </a:ext>
              </a:extLst>
            </p:cNvPr>
            <p:cNvSpPr/>
            <p:nvPr/>
          </p:nvSpPr>
          <p:spPr>
            <a:xfrm>
              <a:off x="5526742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21.3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F7695CF-294D-D35B-CE67-0B635D4960D3}"/>
              </a:ext>
            </a:extLst>
          </p:cNvPr>
          <p:cNvGrpSpPr/>
          <p:nvPr/>
        </p:nvGrpSpPr>
        <p:grpSpPr>
          <a:xfrm>
            <a:off x="5288500" y="5450398"/>
            <a:ext cx="3753229" cy="2173453"/>
            <a:chOff x="3718855" y="4094299"/>
            <a:chExt cx="3753229" cy="2173453"/>
          </a:xfrm>
        </p:grpSpPr>
        <p:pic>
          <p:nvPicPr>
            <p:cNvPr id="12" name="Picture 16">
              <a:extLst>
                <a:ext uri="{FF2B5EF4-FFF2-40B4-BE49-F238E27FC236}">
                  <a16:creationId xmlns="" xmlns:a16="http://schemas.microsoft.com/office/drawing/2014/main" id="{065A9E62-5C2F-36A8-371B-FD01B44B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855" y="4094299"/>
              <a:ext cx="3238124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9A3A047-388C-1A6E-B318-91A0B4345B20}"/>
                </a:ext>
              </a:extLst>
            </p:cNvPr>
            <p:cNvSpPr/>
            <p:nvPr/>
          </p:nvSpPr>
          <p:spPr>
            <a:xfrm>
              <a:off x="5526742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39.1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F2EEEC4-8FC1-7051-F859-F7042D081D0A}"/>
              </a:ext>
            </a:extLst>
          </p:cNvPr>
          <p:cNvGrpSpPr/>
          <p:nvPr/>
        </p:nvGrpSpPr>
        <p:grpSpPr>
          <a:xfrm>
            <a:off x="1241340" y="790693"/>
            <a:ext cx="3787069" cy="2068907"/>
            <a:chOff x="215673" y="64693"/>
            <a:chExt cx="3787069" cy="2068907"/>
          </a:xfrm>
        </p:grpSpPr>
        <p:pic>
          <p:nvPicPr>
            <p:cNvPr id="21" name="Picture 10">
              <a:extLst>
                <a:ext uri="{FF2B5EF4-FFF2-40B4-BE49-F238E27FC236}">
                  <a16:creationId xmlns="" xmlns:a16="http://schemas.microsoft.com/office/drawing/2014/main" id="{242C36EE-1592-59A3-A942-9627221AF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3" y="64693"/>
              <a:ext cx="3228687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96F3C342-B8BB-F3DC-0556-8F648D19E7D6}"/>
                </a:ext>
              </a:extLst>
            </p:cNvPr>
            <p:cNvSpPr/>
            <p:nvPr/>
          </p:nvSpPr>
          <p:spPr>
            <a:xfrm>
              <a:off x="2057400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0.42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F9F58747-D9E2-7ED9-D319-1552AA1BE537}"/>
              </a:ext>
            </a:extLst>
          </p:cNvPr>
          <p:cNvGrpSpPr/>
          <p:nvPr/>
        </p:nvGrpSpPr>
        <p:grpSpPr>
          <a:xfrm>
            <a:off x="1249844" y="3231481"/>
            <a:ext cx="3778563" cy="2066518"/>
            <a:chOff x="224179" y="2027781"/>
            <a:chExt cx="3778563" cy="2066518"/>
          </a:xfrm>
        </p:grpSpPr>
        <p:pic>
          <p:nvPicPr>
            <p:cNvPr id="24" name="Picture 12">
              <a:extLst>
                <a:ext uri="{FF2B5EF4-FFF2-40B4-BE49-F238E27FC236}">
                  <a16:creationId xmlns="" xmlns:a16="http://schemas.microsoft.com/office/drawing/2014/main" id="{FB769F58-E45D-9B4C-74FF-326D5A37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79" y="2027781"/>
              <a:ext cx="3211675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BA4A113E-5280-B982-2C96-071EF8C0C755}"/>
                </a:ext>
              </a:extLst>
            </p:cNvPr>
            <p:cNvSpPr/>
            <p:nvPr/>
          </p:nvSpPr>
          <p:spPr>
            <a:xfrm>
              <a:off x="2057400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12.8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D8C28E4D-4055-B8EB-91C0-47924805398F}"/>
              </a:ext>
            </a:extLst>
          </p:cNvPr>
          <p:cNvGrpSpPr/>
          <p:nvPr/>
        </p:nvGrpSpPr>
        <p:grpSpPr>
          <a:xfrm>
            <a:off x="1240179" y="5450398"/>
            <a:ext cx="3788231" cy="2173453"/>
            <a:chOff x="214511" y="4094299"/>
            <a:chExt cx="3788231" cy="2173453"/>
          </a:xfrm>
        </p:grpSpPr>
        <p:pic>
          <p:nvPicPr>
            <p:cNvPr id="27" name="Picture 15">
              <a:extLst>
                <a:ext uri="{FF2B5EF4-FFF2-40B4-BE49-F238E27FC236}">
                  <a16:creationId xmlns="" xmlns:a16="http://schemas.microsoft.com/office/drawing/2014/main" id="{AF87B7F7-B209-C3E2-73AD-DA2EE5617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1" y="4094299"/>
              <a:ext cx="3231010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D36A6A7B-8CB7-0CFA-8640-107549136B25}"/>
                </a:ext>
              </a:extLst>
            </p:cNvPr>
            <p:cNvSpPr/>
            <p:nvPr/>
          </p:nvSpPr>
          <p:spPr>
            <a:xfrm>
              <a:off x="2057400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27.4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FF815353-C065-C75B-56FE-5AED73F11614}"/>
              </a:ext>
            </a:extLst>
          </p:cNvPr>
          <p:cNvGrpSpPr/>
          <p:nvPr/>
        </p:nvGrpSpPr>
        <p:grpSpPr>
          <a:xfrm>
            <a:off x="9045618" y="2021397"/>
            <a:ext cx="1807031" cy="4114800"/>
            <a:chOff x="8762197" y="6896683"/>
            <a:chExt cx="1807030" cy="4114800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25CDD379-EBC9-AE08-92DF-951A8DF50269}"/>
                </a:ext>
              </a:extLst>
            </p:cNvPr>
            <p:cNvSpPr txBox="1"/>
            <p:nvPr/>
          </p:nvSpPr>
          <p:spPr>
            <a:xfrm>
              <a:off x="8762197" y="6896683"/>
              <a:ext cx="1587293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100" b="1" dirty="0">
                  <a:latin typeface="Arial Black" pitchFamily="34" charset="0"/>
                </a:rPr>
                <a:t>T [K]</a:t>
              </a:r>
              <a:endParaRPr lang="en-GB" sz="4100" b="1" dirty="0">
                <a:latin typeface="Arial Black" pitchFamily="34" charset="0"/>
              </a:endParaRPr>
            </a:p>
          </p:txBody>
        </p:sp>
        <p:pic>
          <p:nvPicPr>
            <p:cNvPr id="30" name="Picture 18" descr="C:\Users\user\Downloads\Re_ please prepare the following csv file for the following data (1)\colorscale.jpeg">
              <a:extLst>
                <a:ext uri="{FF2B5EF4-FFF2-40B4-BE49-F238E27FC236}">
                  <a16:creationId xmlns="" xmlns:a16="http://schemas.microsoft.com/office/drawing/2014/main" id="{E5B07677-E31C-D959-D785-3AB872C8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590" y="7528054"/>
              <a:ext cx="1798637" cy="348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0E9511AE-A869-E3AC-9B4C-860766273BA2}"/>
                </a:ext>
              </a:extLst>
            </p:cNvPr>
            <p:cNvCxnSpPr/>
            <p:nvPr/>
          </p:nvCxnSpPr>
          <p:spPr>
            <a:xfrm>
              <a:off x="9349314" y="78110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A7492BF0-70F2-AC88-0A58-FBA51DE8E5E8}"/>
                </a:ext>
              </a:extLst>
            </p:cNvPr>
            <p:cNvCxnSpPr/>
            <p:nvPr/>
          </p:nvCxnSpPr>
          <p:spPr>
            <a:xfrm>
              <a:off x="9349314" y="8877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49C05B43-CBAD-ED70-60FA-82D367485016}"/>
                </a:ext>
              </a:extLst>
            </p:cNvPr>
            <p:cNvCxnSpPr/>
            <p:nvPr/>
          </p:nvCxnSpPr>
          <p:spPr>
            <a:xfrm>
              <a:off x="9349314" y="98684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011F73A3-6AB9-4E55-B65F-69A7C89FE51E}"/>
                </a:ext>
              </a:extLst>
            </p:cNvPr>
            <p:cNvCxnSpPr/>
            <p:nvPr/>
          </p:nvCxnSpPr>
          <p:spPr>
            <a:xfrm>
              <a:off x="9349314" y="10782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="" xmlns:a16="http://schemas.microsoft.com/office/drawing/2014/main" id="{E6BE90B2-537F-F37D-E6D9-6C39B6C888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6" y="8627361"/>
            <a:ext cx="4789931" cy="3171304"/>
          </a:xfrm>
          <a:prstGeom prst="rect">
            <a:avLst/>
          </a:prstGeom>
        </p:spPr>
      </p:pic>
      <p:pic>
        <p:nvPicPr>
          <p:cNvPr id="40" name="Picture 39" descr="A graph of a function&#10;&#10;Description automatically generated">
            <a:extLst>
              <a:ext uri="{FF2B5EF4-FFF2-40B4-BE49-F238E27FC236}">
                <a16:creationId xmlns="" xmlns:a16="http://schemas.microsoft.com/office/drawing/2014/main" id="{C1845C6F-F921-41F7-440C-01597DCCD9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2" y="8620034"/>
            <a:ext cx="4791605" cy="318650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C24FEA6-2F05-5A44-5F63-ABB325482B05}"/>
              </a:ext>
            </a:extLst>
          </p:cNvPr>
          <p:cNvSpPr txBox="1"/>
          <p:nvPr/>
        </p:nvSpPr>
        <p:spPr>
          <a:xfrm>
            <a:off x="773512" y="-93361"/>
            <a:ext cx="772942" cy="646319"/>
          </a:xfrm>
          <a:prstGeom prst="rect">
            <a:avLst/>
          </a:prstGeom>
          <a:noFill/>
          <a:ln>
            <a:noFill/>
          </a:ln>
        </p:spPr>
        <p:txBody>
          <a:bodyPr wrap="none" lIns="91427" tIns="45714" rIns="91427" bIns="45714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AFB7C4FF-F7F5-314F-E807-6755B39D220E}"/>
              </a:ext>
            </a:extLst>
          </p:cNvPr>
          <p:cNvSpPr/>
          <p:nvPr/>
        </p:nvSpPr>
        <p:spPr>
          <a:xfrm>
            <a:off x="1159983" y="598760"/>
            <a:ext cx="9692664" cy="71792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E05807F8-E890-AE06-B9EA-9F9B05A99A69}"/>
              </a:ext>
            </a:extLst>
          </p:cNvPr>
          <p:cNvSpPr txBox="1"/>
          <p:nvPr/>
        </p:nvSpPr>
        <p:spPr>
          <a:xfrm>
            <a:off x="774587" y="7981029"/>
            <a:ext cx="811414" cy="646319"/>
          </a:xfrm>
          <a:prstGeom prst="rect">
            <a:avLst/>
          </a:prstGeom>
          <a:noFill/>
          <a:ln>
            <a:noFill/>
          </a:ln>
        </p:spPr>
        <p:txBody>
          <a:bodyPr wrap="none" lIns="91427" tIns="45714" rIns="91427" bIns="45714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2209056-7D85-B0F8-16F6-BC941F82D9B2}"/>
              </a:ext>
            </a:extLst>
          </p:cNvPr>
          <p:cNvSpPr txBox="1"/>
          <p:nvPr/>
        </p:nvSpPr>
        <p:spPr>
          <a:xfrm>
            <a:off x="5988175" y="7981029"/>
            <a:ext cx="745691" cy="646319"/>
          </a:xfrm>
          <a:prstGeom prst="rect">
            <a:avLst/>
          </a:prstGeom>
          <a:noFill/>
          <a:ln>
            <a:noFill/>
          </a:ln>
        </p:spPr>
        <p:txBody>
          <a:bodyPr wrap="none" lIns="91427" tIns="45714" rIns="91427" bIns="45714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76993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=""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9084049"/>
            <a:ext cx="2864531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=""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9066442"/>
            <a:ext cx="2523381" cy="2059551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=""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8" y="9072015"/>
            <a:ext cx="2508375" cy="2047304"/>
          </a:xfrm>
          <a:prstGeom prst="rect">
            <a:avLst/>
          </a:prstGeom>
        </p:spPr>
      </p:pic>
      <p:pic>
        <p:nvPicPr>
          <p:cNvPr id="4" name="Picture 3" descr="A yellow and red cross with black text&#10;&#10;Description automatically generated">
            <a:extLst>
              <a:ext uri="{FF2B5EF4-FFF2-40B4-BE49-F238E27FC236}">
                <a16:creationId xmlns="" xmlns:a16="http://schemas.microsoft.com/office/drawing/2014/main" id="{4484E371-8253-8D97-0CD6-7C085E21A5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16" y="1402120"/>
            <a:ext cx="1953853" cy="1953853"/>
          </a:xfrm>
          <a:prstGeom prst="rect">
            <a:avLst/>
          </a:prstGeom>
        </p:spPr>
      </p:pic>
      <p:pic>
        <p:nvPicPr>
          <p:cNvPr id="11" name="Picture 10" descr="A yellow and pink diagram with black text&#10;&#10;Description automatically generated">
            <a:extLst>
              <a:ext uri="{FF2B5EF4-FFF2-40B4-BE49-F238E27FC236}">
                <a16:creationId xmlns="" xmlns:a16="http://schemas.microsoft.com/office/drawing/2014/main" id="{EEFFB83B-7A74-5CD5-3FD1-398D0A7F0B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9" y="3925416"/>
            <a:ext cx="1947827" cy="1947827"/>
          </a:xfrm>
          <a:prstGeom prst="rect">
            <a:avLst/>
          </a:prstGeom>
        </p:spPr>
      </p:pic>
      <p:pic>
        <p:nvPicPr>
          <p:cNvPr id="5" name="Picture 4" descr="A yellow circle with black text&#10;&#10;Description automatically generated">
            <a:extLst>
              <a:ext uri="{FF2B5EF4-FFF2-40B4-BE49-F238E27FC236}">
                <a16:creationId xmlns="" xmlns:a16="http://schemas.microsoft.com/office/drawing/2014/main" id="{4AC89E01-EC01-74F5-3EA5-B3FADB46A8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5" y="1394692"/>
            <a:ext cx="1955739" cy="1955738"/>
          </a:xfrm>
          <a:prstGeom prst="rect">
            <a:avLst/>
          </a:prstGeom>
        </p:spPr>
      </p:pic>
      <p:pic>
        <p:nvPicPr>
          <p:cNvPr id="7" name="Picture 6" descr="A diagram of a cross with yellow squares and black text&#10;&#10;Description automatically generated with medium confidence">
            <a:extLst>
              <a:ext uri="{FF2B5EF4-FFF2-40B4-BE49-F238E27FC236}">
                <a16:creationId xmlns="" xmlns:a16="http://schemas.microsoft.com/office/drawing/2014/main" id="{A91CFAB1-468B-85A1-5BFE-740806323E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33" y="3971393"/>
            <a:ext cx="1971559" cy="1971558"/>
          </a:xfrm>
          <a:prstGeom prst="rect">
            <a:avLst/>
          </a:prstGeom>
        </p:spPr>
      </p:pic>
      <p:pic>
        <p:nvPicPr>
          <p:cNvPr id="9" name="Picture 8" descr="A yellow and purple cross with black text&#10;&#10;Description automatically generated">
            <a:extLst>
              <a:ext uri="{FF2B5EF4-FFF2-40B4-BE49-F238E27FC236}">
                <a16:creationId xmlns="" xmlns:a16="http://schemas.microsoft.com/office/drawing/2014/main" id="{96653259-EB2E-4011-3D88-D5755A1C7E9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5" y="3919082"/>
            <a:ext cx="1971559" cy="1971558"/>
          </a:xfrm>
          <a:prstGeom prst="rect">
            <a:avLst/>
          </a:prstGeom>
        </p:spPr>
      </p:pic>
      <p:pic>
        <p:nvPicPr>
          <p:cNvPr id="19" name="Picture 18" descr="A diagram of a number of symbols&#10;&#10;Description automatically generated with medium confidence">
            <a:extLst>
              <a:ext uri="{FF2B5EF4-FFF2-40B4-BE49-F238E27FC236}">
                <a16:creationId xmlns="" xmlns:a16="http://schemas.microsoft.com/office/drawing/2014/main" id="{66995DED-633C-5265-0CB6-1D3E45B246C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48" y="1397880"/>
            <a:ext cx="2147029" cy="21509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81" y="866598"/>
            <a:ext cx="1334327" cy="44626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23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866598"/>
            <a:ext cx="1508304" cy="44626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23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866598"/>
            <a:ext cx="1836680" cy="44626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23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=""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603060"/>
            <a:ext cx="2523381" cy="2049579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=""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3" y="6597530"/>
            <a:ext cx="2522431" cy="2048809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=""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3" y="6514816"/>
            <a:ext cx="2864067" cy="22959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1A9F929-4624-E13D-3F86-18342A557D6A}"/>
              </a:ext>
            </a:extLst>
          </p:cNvPr>
          <p:cNvGrpSpPr/>
          <p:nvPr/>
        </p:nvGrpSpPr>
        <p:grpSpPr>
          <a:xfrm>
            <a:off x="1437463" y="4099624"/>
            <a:ext cx="717648" cy="1556343"/>
            <a:chOff x="1483680" y="2870599"/>
            <a:chExt cx="717648" cy="155634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364DC9C8-B5DF-9D13-CA7B-01C2CB60818E}"/>
                </a:ext>
              </a:extLst>
            </p:cNvPr>
            <p:cNvCxnSpPr>
              <a:cxnSpLocks/>
            </p:cNvCxnSpPr>
            <p:nvPr/>
          </p:nvCxnSpPr>
          <p:spPr>
            <a:xfrm>
              <a:off x="1691429" y="3886638"/>
              <a:ext cx="509899" cy="0"/>
            </a:xfrm>
            <a:prstGeom prst="straightConnector1">
              <a:avLst/>
            </a:prstGeom>
            <a:ln w="76200">
              <a:solidFill>
                <a:srgbClr val="FF45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E6EC4D12-17C2-2A0F-9EE5-E9743A2D2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8410" y="3407086"/>
              <a:ext cx="9008" cy="514948"/>
            </a:xfrm>
            <a:prstGeom prst="straightConnector1">
              <a:avLst/>
            </a:prstGeom>
            <a:ln w="76200">
              <a:solidFill>
                <a:srgbClr val="2CA02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994AD82-F9B3-BFAF-E95D-7ED18ED1C93D}"/>
                </a:ext>
              </a:extLst>
            </p:cNvPr>
            <p:cNvSpPr txBox="1"/>
            <p:nvPr/>
          </p:nvSpPr>
          <p:spPr>
            <a:xfrm>
              <a:off x="1769627" y="3780610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37327C4C-83F0-7F8F-FB34-1BFB3AD64F08}"/>
                </a:ext>
              </a:extLst>
            </p:cNvPr>
            <p:cNvSpPr txBox="1"/>
            <p:nvPr/>
          </p:nvSpPr>
          <p:spPr>
            <a:xfrm>
              <a:off x="1483680" y="287059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BF00B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4099365-EDF0-6FAD-E314-6496301B8D13}"/>
              </a:ext>
            </a:extLst>
          </p:cNvPr>
          <p:cNvSpPr txBox="1"/>
          <p:nvPr/>
        </p:nvSpPr>
        <p:spPr>
          <a:xfrm>
            <a:off x="1403521" y="732052"/>
            <a:ext cx="854695" cy="723263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5E9B6B3-EF9B-9562-6396-C7436FD7CB8F}"/>
              </a:ext>
            </a:extLst>
          </p:cNvPr>
          <p:cNvSpPr txBox="1"/>
          <p:nvPr/>
        </p:nvSpPr>
        <p:spPr>
          <a:xfrm>
            <a:off x="1403521" y="3490727"/>
            <a:ext cx="897976" cy="723263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8F49A6F-0AAB-425D-64F9-4B80871C78FF}"/>
              </a:ext>
            </a:extLst>
          </p:cNvPr>
          <p:cNvSpPr txBox="1"/>
          <p:nvPr/>
        </p:nvSpPr>
        <p:spPr>
          <a:xfrm>
            <a:off x="1403520" y="5831694"/>
            <a:ext cx="824238" cy="723263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9CAF1D9-EA03-D0E8-9758-68F1FE246F44}"/>
              </a:ext>
            </a:extLst>
          </p:cNvPr>
          <p:cNvSpPr txBox="1"/>
          <p:nvPr/>
        </p:nvSpPr>
        <p:spPr>
          <a:xfrm>
            <a:off x="1403521" y="8473912"/>
            <a:ext cx="897976" cy="723263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yellow line&#10;&#10;Description automatically generated">
            <a:extLst>
              <a:ext uri="{FF2B5EF4-FFF2-40B4-BE49-F238E27FC236}">
                <a16:creationId xmlns="" xmlns:a16="http://schemas.microsoft.com/office/drawing/2014/main" id="{715F09B3-4DA3-753D-C153-7BD2A86E9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71" y="3158607"/>
            <a:ext cx="4574175" cy="3657367"/>
          </a:xfrm>
          <a:prstGeom prst="rect">
            <a:avLst/>
          </a:prstGeom>
        </p:spPr>
      </p:pic>
      <p:pic>
        <p:nvPicPr>
          <p:cNvPr id="5" name="Picture 4" descr="A graph with a red line and a green line&#10;&#10;Description automatically generated">
            <a:extLst>
              <a:ext uri="{FF2B5EF4-FFF2-40B4-BE49-F238E27FC236}">
                <a16:creationId xmlns="" xmlns:a16="http://schemas.microsoft.com/office/drawing/2014/main" id="{D7C1CCF5-08A0-52DF-5ABC-D90FE658D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3416273"/>
            <a:ext cx="4238124" cy="3386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EC0308C-26A3-DC03-9683-D195B0FDFF0D}"/>
              </a:ext>
            </a:extLst>
          </p:cNvPr>
          <p:cNvSpPr txBox="1"/>
          <p:nvPr/>
        </p:nvSpPr>
        <p:spPr>
          <a:xfrm>
            <a:off x="1221656" y="2722820"/>
            <a:ext cx="854695" cy="723263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DB06B9-294D-23E1-1684-9A33FDDC04C9}"/>
              </a:ext>
            </a:extLst>
          </p:cNvPr>
          <p:cNvSpPr txBox="1"/>
          <p:nvPr/>
        </p:nvSpPr>
        <p:spPr>
          <a:xfrm>
            <a:off x="6096001" y="2722820"/>
            <a:ext cx="897976" cy="723263"/>
          </a:xfrm>
          <a:prstGeom prst="rect">
            <a:avLst/>
          </a:prstGeom>
          <a:noFill/>
        </p:spPr>
        <p:txBody>
          <a:bodyPr wrap="none" lIns="91427" tIns="45714" rIns="91427" bIns="45714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0659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43626" y="3494512"/>
            <a:ext cx="8406918" cy="6876614"/>
            <a:chOff x="90844" y="-559061"/>
            <a:chExt cx="8406918" cy="6876614"/>
          </a:xfrm>
        </p:grpSpPr>
        <p:pic>
          <p:nvPicPr>
            <p:cNvPr id="9" name="Picture 2" descr="C:\Users\user\Desktop\latex_template\figures\Unalloyed 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883" y="108458"/>
              <a:ext cx="3758879" cy="2779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1810" y="3573456"/>
              <a:ext cx="3854961" cy="274409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232660" y="3830779"/>
              <a:ext cx="1828800" cy="464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6" rIns="91431" bIns="45716" rtlCol="0" anchor="ctr"/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Alloyed layer </a:t>
              </a:r>
              <a:endParaRPr lang="en-GB" sz="2000" b="1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530352" y="5528738"/>
                  <a:ext cx="835959" cy="461657"/>
                </a:xfrm>
                <a:prstGeom prst="rect">
                  <a:avLst/>
                </a:prstGeom>
              </p:spPr>
              <p:txBody>
                <a:bodyPr wrap="square" lIns="91431" tIns="45716" rIns="91431" bIns="45716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en-US" sz="2400" b="1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𝝁</m:t>
                        </m:r>
                        <m:r>
                          <a:rPr lang="en-US" sz="2400" b="1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𝒎</m:t>
                        </m:r>
                      </m:oMath>
                    </m:oMathPara>
                  </a14:m>
                  <a:endParaRPr lang="en-GB" sz="24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52" y="5528738"/>
                  <a:ext cx="835959" cy="46165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5109" t="-10526" r="-20438" b="-289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/>
            <p:cNvSpPr/>
            <p:nvPr/>
          </p:nvSpPr>
          <p:spPr>
            <a:xfrm>
              <a:off x="618766" y="5990402"/>
              <a:ext cx="659130" cy="73572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ot="0" spcFirstLastPara="0" vert="horz" wrap="square" lIns="91431" tIns="45716" rIns="91431" bIns="457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>
                <a:solidFill>
                  <a:srgbClr val="FFC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1810" y="3682936"/>
              <a:ext cx="732711" cy="559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6" rIns="91431" bIns="45716" rtlCol="0" anchor="ctr"/>
            <a:lstStyle/>
            <a:p>
              <a:pPr algn="ctr"/>
              <a:r>
                <a:rPr lang="en-US" sz="3600" b="1" dirty="0"/>
                <a:t>(c)</a:t>
              </a:r>
              <a:endParaRPr lang="en-GB" sz="3600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726226" y="4543513"/>
              <a:ext cx="331174" cy="133117"/>
            </a:xfrm>
            <a:prstGeom prst="straightConnector1">
              <a:avLst/>
            </a:prstGeom>
            <a:noFill/>
            <a:ln w="57150" cap="flat" cmpd="sng" algn="ctr">
              <a:solidFill>
                <a:srgbClr val="92D05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" name="Rectangle 15"/>
            <p:cNvSpPr/>
            <p:nvPr/>
          </p:nvSpPr>
          <p:spPr>
            <a:xfrm>
              <a:off x="457200" y="4295629"/>
              <a:ext cx="14478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6" rIns="91431" bIns="45716" rtlCol="0" anchor="ctr"/>
            <a:lstStyle/>
            <a:p>
              <a:pPr algn="ctr"/>
              <a:r>
                <a:rPr lang="en-US" sz="2400" b="1" dirty="0">
                  <a:solidFill>
                    <a:srgbClr val="92D050"/>
                  </a:solidFill>
                </a:rPr>
                <a:t>Lamellar</a:t>
              </a:r>
              <a:r>
                <a:rPr lang="en-US" sz="2400" b="1" dirty="0">
                  <a:solidFill>
                    <a:srgbClr val="00B0F0"/>
                  </a:solidFill>
                </a:rPr>
                <a:t> </a:t>
              </a:r>
              <a:r>
                <a:rPr lang="en-US" sz="2400" b="1" dirty="0">
                  <a:solidFill>
                    <a:srgbClr val="92D050"/>
                  </a:solidFill>
                </a:rPr>
                <a:t>structure</a:t>
              </a:r>
              <a:endParaRPr lang="en-GB" sz="2400" b="1" dirty="0">
                <a:solidFill>
                  <a:srgbClr val="92D05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26226" y="5131048"/>
              <a:ext cx="794311" cy="721573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6" rIns="91431" bIns="45716"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Connector 17"/>
            <p:cNvCxnSpPr>
              <a:stCxn id="17" idx="3"/>
            </p:cNvCxnSpPr>
            <p:nvPr/>
          </p:nvCxnSpPr>
          <p:spPr>
            <a:xfrm flipV="1">
              <a:off x="2520537" y="3573456"/>
              <a:ext cx="2127662" cy="1918379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7" idx="3"/>
            </p:cNvCxnSpPr>
            <p:nvPr/>
          </p:nvCxnSpPr>
          <p:spPr>
            <a:xfrm>
              <a:off x="2520537" y="5491835"/>
              <a:ext cx="2127662" cy="825718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648199" y="3573456"/>
              <a:ext cx="3849563" cy="2744097"/>
            </a:xfrm>
            <a:prstGeom prst="rect">
              <a:avLst/>
            </a:prstGeom>
            <a:ln w="38100">
              <a:solidFill>
                <a:srgbClr val="00B0F0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5943600" y="4232473"/>
              <a:ext cx="2076450" cy="11525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31" tIns="45716" rIns="91431" bIns="457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2400" b="1" dirty="0">
                  <a:solidFill>
                    <a:srgbClr val="FFFF00"/>
                  </a:solidFill>
                  <a:ea typeface="Calibri"/>
                  <a:cs typeface="Times New Roman"/>
                </a:rPr>
                <a:t>Precipitates</a:t>
              </a:r>
              <a:endParaRPr lang="en-GB" sz="2400" b="1" dirty="0">
                <a:ea typeface="Calibri"/>
                <a:cs typeface="Times New Roman"/>
              </a:endParaRPr>
            </a:p>
            <a:p>
              <a:pPr algn="ctr">
                <a:spcAft>
                  <a:spcPts val="1000"/>
                </a:spcAft>
              </a:pPr>
              <a:r>
                <a:rPr lang="en-US" sz="2400" b="1" dirty="0">
                  <a:solidFill>
                    <a:srgbClr val="FFFF00"/>
                  </a:solidFill>
                  <a:ea typeface="Calibri"/>
                  <a:cs typeface="Times New Roman"/>
                </a:rPr>
                <a:t>(ω-phase)</a:t>
              </a:r>
              <a:endParaRPr lang="en-GB" sz="2400" b="1" dirty="0">
                <a:ea typeface="Calibri"/>
                <a:cs typeface="Times New Roman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600" b="1" dirty="0">
                  <a:latin typeface="Times New Roman"/>
                  <a:ea typeface="Calibri"/>
                  <a:cs typeface="Times New Roman"/>
                </a:rPr>
                <a:t> </a:t>
              </a:r>
              <a:endParaRPr lang="en-GB" sz="1100" dirty="0">
                <a:ea typeface="Calibri"/>
                <a:cs typeface="Times New Roman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6589736" y="5156397"/>
              <a:ext cx="0" cy="670877"/>
            </a:xfrm>
            <a:prstGeom prst="straightConnector1">
              <a:avLst/>
            </a:prstGeom>
            <a:noFill/>
            <a:ln w="57150" cap="flat" cmpd="sng" algn="ctr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>
            <a:xfrm flipH="1">
              <a:off x="5936764" y="4725209"/>
              <a:ext cx="318472" cy="345482"/>
            </a:xfrm>
            <a:prstGeom prst="straightConnector1">
              <a:avLst/>
            </a:prstGeom>
            <a:noFill/>
            <a:ln w="57150" cap="flat" cmpd="sng" algn="ctr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>
            <a:xfrm flipH="1">
              <a:off x="5831692" y="5070691"/>
              <a:ext cx="423544" cy="619106"/>
            </a:xfrm>
            <a:prstGeom prst="straightConnector1">
              <a:avLst/>
            </a:prstGeom>
            <a:noFill/>
            <a:ln w="57150" cap="flat" cmpd="sng" algn="ctr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7349153" y="5421965"/>
                  <a:ext cx="963089" cy="645297"/>
                </a:xfrm>
                <a:prstGeom prst="rect">
                  <a:avLst/>
                </a:prstGeom>
              </p:spPr>
              <p:txBody>
                <a:bodyPr wrap="square" lIns="91431" tIns="45716" rIns="91431" bIns="45716">
                  <a:sp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FFC00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FFC00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𝝁</m:t>
                        </m:r>
                        <m:r>
                          <a:rPr lang="en-US" sz="2400" b="1" i="1">
                            <a:solidFill>
                              <a:srgbClr val="FFC00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𝒎</m:t>
                        </m:r>
                      </m:oMath>
                    </m:oMathPara>
                  </a14:m>
                  <a:endParaRPr lang="en-GB" sz="2400" dirty="0">
                    <a:solidFill>
                      <a:srgbClr val="FFC000"/>
                    </a:solidFill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153" y="5421965"/>
                  <a:ext cx="963089" cy="64529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830" r="-69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/>
            <p:cNvSpPr/>
            <p:nvPr/>
          </p:nvSpPr>
          <p:spPr>
            <a:xfrm>
              <a:off x="7501131" y="5949028"/>
              <a:ext cx="659130" cy="73572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ot="0" spcFirstLastPara="0" vert="horz" wrap="square" lIns="91431" tIns="45716" rIns="91431" bIns="457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>
                <a:solidFill>
                  <a:srgbClr val="00B0F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58329" y="3716652"/>
              <a:ext cx="732711" cy="559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6" rIns="91431" bIns="45716" rtlCol="0" anchor="ctr"/>
            <a:lstStyle/>
            <a:p>
              <a:pPr algn="ctr"/>
              <a:r>
                <a:rPr lang="en-US" sz="3600" b="1" dirty="0"/>
                <a:t>(d)</a:t>
              </a:r>
              <a:endParaRPr lang="en-GB" sz="3600" b="1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39354" y="67156"/>
              <a:ext cx="4176571" cy="3495690"/>
              <a:chOff x="139354" y="319116"/>
              <a:chExt cx="4176571" cy="3495690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319116"/>
                <a:ext cx="3782525" cy="3114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1821540" y="3291594"/>
                <a:ext cx="1193148" cy="523212"/>
                <a:chOff x="1626252" y="3286957"/>
                <a:chExt cx="1193148" cy="5232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626252" y="3286957"/>
                      <a:ext cx="591811" cy="523212"/>
                    </a:xfrm>
                    <a:prstGeom prst="rect">
                      <a:avLst/>
                    </a:prstGeom>
                  </p:spPr>
                  <p:txBody>
                    <a:bodyPr wrap="none" lIns="91431" tIns="45716" rIns="91431" bIns="45716">
                      <a:spAutoFit/>
                    </a:bodyPr>
                    <a:lstStyle/>
                    <a:p>
                      <a:pPr lvl="0"/>
                      <a:r>
                        <a:rPr lang="en-GB" sz="2800" b="1" dirty="0">
                          <a:solidFill>
                            <a:prstClr val="black"/>
                          </a:solidFill>
                        </a:rPr>
                        <a:t>2</a:t>
                      </a:r>
                      <a14:m>
                        <m:oMath xmlns:m="http://schemas.openxmlformats.org/officeDocument/2006/math">
                          <m:r>
                            <a:rPr lang="en-GB" sz="28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𝜽</m:t>
                          </m:r>
                        </m:oMath>
                      </a14:m>
                      <a:endParaRPr lang="en-GB" sz="2800" b="1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Rectangle 3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26252" y="3286957"/>
                      <a:ext cx="591811" cy="523212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l="-21649" t="-10588" r="-31959" b="-341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1" name="Straight Arrow Connector 40"/>
                <p:cNvCxnSpPr/>
                <p:nvPr/>
              </p:nvCxnSpPr>
              <p:spPr>
                <a:xfrm>
                  <a:off x="2218063" y="3548563"/>
                  <a:ext cx="60133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139354" y="465667"/>
                <a:ext cx="400101" cy="2602306"/>
                <a:chOff x="-60697" y="152400"/>
                <a:chExt cx="400101" cy="2602306"/>
              </a:xfrm>
            </p:grpSpPr>
            <p:sp>
              <p:nvSpPr>
                <p:cNvPr id="38" name="Rectangle 37"/>
                <p:cNvSpPr/>
                <p:nvPr/>
              </p:nvSpPr>
              <p:spPr>
                <a:xfrm rot="16200000">
                  <a:off x="-929199" y="1486103"/>
                  <a:ext cx="2137105" cy="400101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2000" b="1" dirty="0">
                      <a:solidFill>
                        <a:prstClr val="black"/>
                      </a:solidFill>
                      <a:latin typeface="Arial Black" pitchFamily="34" charset="0"/>
                    </a:rPr>
                    <a:t>Intensity [a.u]</a:t>
                  </a: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158993" y="152400"/>
                  <a:ext cx="0" cy="465201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3429000" y="360418"/>
                    <a:ext cx="497234" cy="307768"/>
                  </a:xfrm>
                  <a:prstGeom prst="rect">
                    <a:avLst/>
                  </a:prstGeom>
                </p:spPr>
                <p:txBody>
                  <a:bodyPr wrap="none" lIns="91431" tIns="45716" rIns="91431" bIns="45716">
                    <a:spAutoFit/>
                  </a:bodyPr>
                  <a:lstStyle/>
                  <a:p>
                    <a:pPr lvl="0"/>
                    <a:r>
                      <a:rPr lang="en-GB" sz="1400" b="1" dirty="0">
                        <a:solidFill>
                          <a:prstClr val="black"/>
                        </a:solidFill>
                      </a:rPr>
                      <a:t>Ti</a:t>
                    </a:r>
                    <a:r>
                      <a:rPr lang="en-GB" sz="1400" b="1" dirty="0">
                        <a:solidFill>
                          <a:prstClr val="black"/>
                        </a:solidFill>
                        <a:latin typeface="Arial Black" pitchFamily="34" charset="0"/>
                      </a:rPr>
                      <a:t>-</a:t>
                    </a:r>
                    <a14:m>
                      <m:oMath xmlns:m="http://schemas.openxmlformats.org/officeDocument/2006/math">
                        <m:r>
                          <a:rPr lang="en-GB" sz="14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𝜶</m:t>
                        </m:r>
                      </m:oMath>
                    </a14:m>
                    <a:endParaRPr lang="en-GB" sz="1400" b="1" dirty="0">
                      <a:solidFill>
                        <a:prstClr val="black"/>
                      </a:solidFill>
                      <a:latin typeface="Arial Black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9000" y="360418"/>
                    <a:ext cx="497234" cy="307768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3704" t="-2000" r="-16049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3433704" y="613213"/>
                    <a:ext cx="494028" cy="307768"/>
                  </a:xfrm>
                  <a:prstGeom prst="rect">
                    <a:avLst/>
                  </a:prstGeom>
                </p:spPr>
                <p:txBody>
                  <a:bodyPr wrap="none" lIns="91431" tIns="45716" rIns="91431" bIns="45716">
                    <a:spAutoFit/>
                  </a:bodyPr>
                  <a:lstStyle/>
                  <a:p>
                    <a:pPr lvl="0"/>
                    <a:r>
                      <a:rPr lang="en-GB" sz="1400" b="1" dirty="0">
                        <a:solidFill>
                          <a:prstClr val="black"/>
                        </a:solidFill>
                      </a:rPr>
                      <a:t>Ti-</a:t>
                    </a:r>
                    <a14:m>
                      <m:oMath xmlns:m="http://schemas.openxmlformats.org/officeDocument/2006/math">
                        <m:r>
                          <a:rPr lang="en-GB" sz="14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𝜷</m:t>
                        </m:r>
                      </m:oMath>
                    </a14:m>
                    <a:endParaRPr lang="en-GB" sz="1400" b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3704" y="613213"/>
                    <a:ext cx="494028" cy="307768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 l="-2469" t="-1961" r="-12346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Rectangle 36"/>
              <p:cNvSpPr/>
              <p:nvPr/>
            </p:nvSpPr>
            <p:spPr>
              <a:xfrm>
                <a:off x="3429000" y="911432"/>
                <a:ext cx="569368" cy="307768"/>
              </a:xfrm>
              <a:prstGeom prst="rect">
                <a:avLst/>
              </a:prstGeom>
            </p:spPr>
            <p:txBody>
              <a:bodyPr wrap="none" lIns="91431" tIns="45716" rIns="91431" bIns="45716">
                <a:spAutoFit/>
              </a:bodyPr>
              <a:lstStyle/>
              <a:p>
                <a:pPr lvl="0"/>
                <a:r>
                  <a:rPr lang="en-GB" sz="1400" b="1" dirty="0" smtClean="0">
                    <a:solidFill>
                      <a:prstClr val="black"/>
                    </a:solidFill>
                  </a:rPr>
                  <a:t>Ti</a:t>
                </a:r>
                <a:r>
                  <a:rPr lang="en-GB" sz="1400" b="1" baseline="-25000" dirty="0" smtClean="0">
                    <a:solidFill>
                      <a:prstClr val="black"/>
                    </a:solidFill>
                  </a:rPr>
                  <a:t>2</a:t>
                </a:r>
                <a:r>
                  <a:rPr lang="en-GB" sz="1400" b="1" dirty="0" smtClean="0">
                    <a:solidFill>
                      <a:prstClr val="black"/>
                    </a:solidFill>
                  </a:rPr>
                  <a:t>Cu</a:t>
                </a:r>
                <a:endParaRPr lang="en-GB" sz="1400" b="1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 flipH="1" flipV="1">
              <a:off x="2123381" y="3716652"/>
              <a:ext cx="301282" cy="372946"/>
            </a:xfrm>
            <a:prstGeom prst="straightConnector1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0" name="Rectangle 29"/>
            <p:cNvSpPr/>
            <p:nvPr/>
          </p:nvSpPr>
          <p:spPr>
            <a:xfrm>
              <a:off x="90844" y="-559061"/>
              <a:ext cx="732711" cy="559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6" rIns="91431" bIns="45716"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(a)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315925" y="-559061"/>
              <a:ext cx="732711" cy="559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6" rIns="91431" bIns="45716"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(b)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979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3" descr="Cu_S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513" y="2411770"/>
            <a:ext cx="4038600" cy="3323358"/>
          </a:xfrm>
          <a:prstGeom prst="rect">
            <a:avLst/>
          </a:prstGeom>
        </p:spPr>
      </p:pic>
      <p:pic>
        <p:nvPicPr>
          <p:cNvPr id="43" name="Obraz 5" descr="Ti_S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9713" y="2411770"/>
            <a:ext cx="4443003" cy="3247157"/>
          </a:xfrm>
          <a:prstGeom prst="rect">
            <a:avLst/>
          </a:prstGeom>
        </p:spPr>
      </p:pic>
      <p:pic>
        <p:nvPicPr>
          <p:cNvPr id="44" name="Picture 43" descr="C:\Users\user\Downloads\image (2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92" y="5887528"/>
            <a:ext cx="4435642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69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174</Words>
  <Application>Microsoft Office PowerPoint</Application>
  <PresentationFormat>Custom</PresentationFormat>
  <Paragraphs>76</Paragraphs>
  <Slides>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user</cp:lastModifiedBy>
  <cp:revision>45</cp:revision>
  <dcterms:created xsi:type="dcterms:W3CDTF">2024-02-24T15:36:44Z</dcterms:created>
  <dcterms:modified xsi:type="dcterms:W3CDTF">2024-02-26T19:19:16Z</dcterms:modified>
</cp:coreProperties>
</file>